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0" r:id="rId4"/>
    <p:sldId id="257" r:id="rId5"/>
    <p:sldId id="259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64" r:id="rId16"/>
    <p:sldId id="273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funforkids.ru/pictures/school21/school21044.gif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:\images\1344527218_informatika.-tvorchestvo.-rekursiy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38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257800" y="1676400"/>
            <a:ext cx="2667000" cy="1446550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Відкриття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декади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 descr="&amp;Ucy;&amp;chcy;&amp;iocy;&amp;ncy;&amp;ycy;&amp;jcy; &amp;chcy;&amp;iecy;&amp;rcy;&amp;vcy;&amp;soft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419600"/>
            <a:ext cx="2209800" cy="2209800"/>
          </a:xfrm>
          <a:prstGeom prst="rect">
            <a:avLst/>
          </a:prstGeom>
          <a:noFill/>
        </p:spPr>
      </p:pic>
      <p:pic>
        <p:nvPicPr>
          <p:cNvPr id="23567" name="Объект 3"/>
          <p:cNvPicPr>
            <a:picLocks noChangeArrowheads="1"/>
          </p:cNvPicPr>
          <p:nvPr/>
        </p:nvPicPr>
        <p:blipFill>
          <a:blip r:embed="rId4" cstate="print"/>
          <a:srcRect l="-2548" t="-1299" r="-4776" b="-14284"/>
          <a:stretch>
            <a:fillRect/>
          </a:stretch>
        </p:blipFill>
        <p:spPr bwMode="auto">
          <a:xfrm>
            <a:off x="762000" y="5029200"/>
            <a:ext cx="5213350" cy="2270125"/>
          </a:xfrm>
          <a:prstGeom prst="rect">
            <a:avLst/>
          </a:prstGeom>
          <a:noFill/>
        </p:spPr>
      </p:pic>
      <p:sp>
        <p:nvSpPr>
          <p:cNvPr id="23555" name="AutoShape 3" descr="Букет"/>
          <p:cNvSpPr>
            <a:spLocks noChangeArrowheads="1"/>
          </p:cNvSpPr>
          <p:nvPr/>
        </p:nvSpPr>
        <p:spPr bwMode="auto">
          <a:xfrm>
            <a:off x="381000" y="2286000"/>
            <a:ext cx="396875" cy="381000"/>
          </a:xfrm>
          <a:prstGeom prst="flowChartProcess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Front">
              <a:rot lat="1500000" lon="1500000" rev="0"/>
            </a:camera>
            <a:lightRig rig="legacyFlat2" dir="b"/>
          </a:scene3d>
          <a:sp3d extrusionH="430200" prstMaterial="legacyMatte">
            <a:bevelT w="13500" h="13500" prst="angle"/>
            <a:bevelB w="13500" h="13500" prst="angle"/>
            <a:extrusionClr>
              <a:srgbClr val="92CDDC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smtClean="0">
                <a:ln>
                  <a:noFill/>
                </a:ln>
                <a:solidFill>
                  <a:srgbClr val="632423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і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0" name="AutoShape 18" descr="Розовая тисненая бумага"/>
          <p:cNvSpPr>
            <a:spLocks noChangeArrowheads="1"/>
          </p:cNvSpPr>
          <p:nvPr/>
        </p:nvSpPr>
        <p:spPr bwMode="auto">
          <a:xfrm>
            <a:off x="685800" y="2971800"/>
            <a:ext cx="396875" cy="381000"/>
          </a:xfrm>
          <a:prstGeom prst="flowChartProcess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548DD4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9" name="AutoShape 17"/>
          <p:cNvSpPr>
            <a:spLocks noChangeArrowheads="1"/>
          </p:cNvSpPr>
          <p:nvPr/>
        </p:nvSpPr>
        <p:spPr bwMode="auto">
          <a:xfrm>
            <a:off x="457200" y="4419600"/>
            <a:ext cx="396875" cy="381000"/>
          </a:xfrm>
          <a:prstGeom prst="flowChartProcess">
            <a:avLst/>
          </a:prstGeom>
          <a:solidFill>
            <a:srgbClr val="92D050"/>
          </a:solidFill>
          <a:ln w="9525">
            <a:miter lim="800000"/>
            <a:headEnd/>
            <a:tailEnd/>
          </a:ln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548DD4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8" name="AutoShape 16" descr="Розовая тисненая бумага"/>
          <p:cNvSpPr>
            <a:spLocks noChangeArrowheads="1"/>
          </p:cNvSpPr>
          <p:nvPr/>
        </p:nvSpPr>
        <p:spPr bwMode="auto">
          <a:xfrm>
            <a:off x="304800" y="5029200"/>
            <a:ext cx="396875" cy="419100"/>
          </a:xfrm>
          <a:prstGeom prst="flowChartProcess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548DD4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228600" y="1447800"/>
            <a:ext cx="396875" cy="381000"/>
          </a:xfrm>
          <a:prstGeom prst="flowChartProcess">
            <a:avLst/>
          </a:prstGeom>
          <a:gradFill rotWithShape="0">
            <a:gsLst>
              <a:gs pos="0">
                <a:srgbClr val="92D050"/>
              </a:gs>
              <a:gs pos="100000">
                <a:srgbClr val="92D050">
                  <a:gamma/>
                  <a:tint val="2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Plastic">
            <a:bevelT w="13500" h="13500" prst="angle"/>
            <a:bevelB w="13500" h="13500" prst="angle"/>
            <a:extrusionClr>
              <a:srgbClr val="548DD4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2514600" y="152400"/>
            <a:ext cx="519113" cy="457200"/>
          </a:xfrm>
          <a:prstGeom prst="cube">
            <a:avLst>
              <a:gd name="adj" fmla="val 20412"/>
            </a:avLst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і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4267200" y="152400"/>
            <a:ext cx="517525" cy="457200"/>
          </a:xfrm>
          <a:prstGeom prst="cube">
            <a:avLst>
              <a:gd name="adj" fmla="val 25000"/>
            </a:avLst>
          </a:prstGeom>
          <a:solidFill>
            <a:srgbClr val="9BBB59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ф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4953000" y="304800"/>
            <a:ext cx="473075" cy="479425"/>
          </a:xfrm>
          <a:prstGeom prst="cube">
            <a:avLst>
              <a:gd name="adj" fmla="val 25000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5562600" y="457200"/>
            <a:ext cx="411162" cy="388937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AutoShape 11"/>
          <p:cNvSpPr>
            <a:spLocks noChangeArrowheads="1"/>
          </p:cNvSpPr>
          <p:nvPr/>
        </p:nvSpPr>
        <p:spPr bwMode="auto">
          <a:xfrm>
            <a:off x="6096000" y="457200"/>
            <a:ext cx="411163" cy="388938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63500">
            <a:solidFill>
              <a:srgbClr val="8064A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4" name="AutoShape 12"/>
          <p:cNvSpPr>
            <a:spLocks noChangeArrowheads="1"/>
          </p:cNvSpPr>
          <p:nvPr/>
        </p:nvSpPr>
        <p:spPr bwMode="auto">
          <a:xfrm>
            <a:off x="6781800" y="685800"/>
            <a:ext cx="411162" cy="388937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63500">
            <a:solidFill>
              <a:srgbClr val="4BACC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7391400" y="914400"/>
            <a:ext cx="411163" cy="388938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92CDDC"/>
              </a:gs>
              <a:gs pos="50000">
                <a:srgbClr val="4BACC6"/>
              </a:gs>
              <a:gs pos="100000">
                <a:srgbClr val="92CDDC"/>
              </a:gs>
            </a:gsLst>
            <a:lin ang="5400000" scaled="1"/>
          </a:gradFill>
          <a:ln w="12700">
            <a:solidFill>
              <a:srgbClr val="4BACC6"/>
            </a:solidFill>
            <a:miter lim="800000"/>
            <a:headEnd/>
            <a:tailEnd/>
          </a:ln>
          <a:effectLst>
            <a:outerShdw dist="28398" dir="3806097" algn="ctr" rotWithShape="0">
              <a:srgbClr val="205867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6" name="AutoShape 14"/>
          <p:cNvSpPr>
            <a:spLocks noChangeArrowheads="1"/>
          </p:cNvSpPr>
          <p:nvPr/>
        </p:nvSpPr>
        <p:spPr bwMode="auto">
          <a:xfrm>
            <a:off x="8001000" y="1066800"/>
            <a:ext cx="411163" cy="388938"/>
          </a:xfrm>
          <a:prstGeom prst="cube">
            <a:avLst>
              <a:gd name="adj" fmla="val 2500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1" u="none" strike="noStrike" cap="none" normalizeH="0" baseline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8305800" y="1676400"/>
            <a:ext cx="411163" cy="388938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B2A1C7"/>
              </a:gs>
              <a:gs pos="50000">
                <a:srgbClr val="8064A2"/>
              </a:gs>
              <a:gs pos="100000">
                <a:srgbClr val="B2A1C7"/>
              </a:gs>
            </a:gsLst>
            <a:lin ang="5400000" scaled="1"/>
          </a:gradFill>
          <a:ln w="12700">
            <a:solidFill>
              <a:srgbClr val="8064A2"/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3276600" y="152400"/>
            <a:ext cx="517525" cy="457200"/>
          </a:xfrm>
          <a:prstGeom prst="cube">
            <a:avLst>
              <a:gd name="adj" fmla="val 25000"/>
            </a:avLst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 rot="21387366">
            <a:off x="8469828" y="2298335"/>
            <a:ext cx="411163" cy="388938"/>
          </a:xfrm>
          <a:prstGeom prst="cube">
            <a:avLst>
              <a:gd name="adj" fmla="val 25000"/>
            </a:avLst>
          </a:prstGeom>
          <a:solidFill>
            <a:srgbClr val="FFFF00"/>
          </a:solidFill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AutoShape 16" descr="Розовая тисненая бумага"/>
          <p:cNvSpPr>
            <a:spLocks noChangeArrowheads="1"/>
          </p:cNvSpPr>
          <p:nvPr/>
        </p:nvSpPr>
        <p:spPr bwMode="auto">
          <a:xfrm>
            <a:off x="762000" y="3657600"/>
            <a:ext cx="396875" cy="419100"/>
          </a:xfrm>
          <a:prstGeom prst="flowChartProcess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548DD4"/>
            </a:extrusion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943634"/>
                </a:solidFill>
                <a:latin typeface="Arial" pitchFamily="34" charset="0"/>
                <a:cs typeface="Times New Roman" pitchFamily="18" charset="0"/>
              </a:rPr>
              <a:t>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&amp;Tcy;&amp;yacy;&amp;zhcy;&amp;iecy;&amp;scy;&amp;tcy;&amp;softcy; &amp;ocy;&amp;bcy;&amp;rcy;&amp;acy;&amp;zcy;&amp;ocy;&amp;vcy;&amp;acy;&amp;ncy;&amp;icy;&amp;ya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2571748" cy="264795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rgbClr val="0070C0"/>
                </a:solidFill>
              </a:rPr>
              <a:t>Математична вікторина</a:t>
            </a:r>
          </a:p>
          <a:p>
            <a:r>
              <a:rPr lang="uk-UA" sz="3600" b="1" dirty="0" smtClean="0">
                <a:solidFill>
                  <a:srgbClr val="0070C0"/>
                </a:solidFill>
              </a:rPr>
              <a:t>Демонстрація проектів</a:t>
            </a:r>
          </a:p>
          <a:p>
            <a:r>
              <a:rPr lang="uk-UA" sz="3600" b="1" dirty="0" smtClean="0">
                <a:solidFill>
                  <a:srgbClr val="0070C0"/>
                </a:solidFill>
              </a:rPr>
              <a:t>Інтелектуальне кафе</a:t>
            </a:r>
          </a:p>
          <a:p>
            <a:r>
              <a:rPr lang="uk-UA" sz="3600" b="1" dirty="0" smtClean="0">
                <a:solidFill>
                  <a:srgbClr val="0070C0"/>
                </a:solidFill>
              </a:rPr>
              <a:t>Математичне кафе</a:t>
            </a:r>
          </a:p>
          <a:p>
            <a:r>
              <a:rPr lang="uk-UA" sz="3600" b="1" dirty="0" smtClean="0">
                <a:solidFill>
                  <a:srgbClr val="0070C0"/>
                </a:solidFill>
              </a:rPr>
              <a:t>Весела математика</a:t>
            </a:r>
          </a:p>
          <a:p>
            <a:r>
              <a:rPr lang="uk-UA" sz="3600" b="1" dirty="0" smtClean="0">
                <a:solidFill>
                  <a:srgbClr val="0070C0"/>
                </a:solidFill>
              </a:rPr>
              <a:t>Демонстрація </a:t>
            </a:r>
            <a:r>
              <a:rPr lang="uk-UA" sz="3600" b="1" dirty="0" err="1" smtClean="0">
                <a:solidFill>
                  <a:srgbClr val="0070C0"/>
                </a:solidFill>
              </a:rPr>
              <a:t>відеокліпів</a:t>
            </a:r>
            <a:endParaRPr lang="uk-UA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програмі декади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5602" name="Picture 2" descr="&amp;Ucy;&amp;chcy;&amp;iecy;&amp;ncy;&amp;icy;&amp;k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352800"/>
            <a:ext cx="2873654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accent1">
                    <a:lumMod val="75000"/>
                  </a:schemeClr>
                </a:solidFill>
              </a:rPr>
              <a:t>Розгадай ребуси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4578" name="Picture 2" descr="&amp;Mcy;&amp;acy;&amp;tcy;&amp;iecy;&amp;mcy;&amp;acy;&amp;tcy;&amp;icy;&amp;kcy;&amp;acy; &amp;dcy;&amp;acy;&amp;iecy;&amp;tcy;&amp;scy;&amp;yacy; &amp;scy;&amp;lcy;&amp;ocy;&amp;zhcy;&amp;ncy;&amp;ocy; &amp;mcy;&amp;acy;&amp;lcy;&amp;softcy;&amp;chcy;&amp;icy;&amp;kcy;&amp;u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5791201" cy="540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accent6">
                    <a:lumMod val="75000"/>
                  </a:schemeClr>
                </a:solidFill>
              </a:rPr>
              <a:t>Ребус № 1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Рисунок 3" descr="&amp;rcy;&amp;iecy;&amp;bcy;&amp;ucy;&amp;s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839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b="1" dirty="0" smtClean="0">
                <a:solidFill>
                  <a:schemeClr val="accent6">
                    <a:lumMod val="75000"/>
                  </a:schemeClr>
                </a:solidFill>
              </a:rPr>
              <a:t>Ребус № </a:t>
            </a:r>
            <a:r>
              <a:rPr lang="uk-UA" sz="80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US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Рисунок 3" descr="&amp;rcy;&amp;iecy;&amp;bcy;&amp;ucy;&amp;scy; 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815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7200" b="1" dirty="0" smtClean="0">
                <a:solidFill>
                  <a:schemeClr val="accent6">
                    <a:lumMod val="75000"/>
                  </a:schemeClr>
                </a:solidFill>
              </a:rPr>
              <a:t>Ребус № </a:t>
            </a:r>
            <a:r>
              <a:rPr lang="uk-UA" sz="72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7200" dirty="0"/>
          </a:p>
        </p:txBody>
      </p:sp>
      <p:pic>
        <p:nvPicPr>
          <p:cNvPr id="5" name="Содержимое 4" descr="&amp;rcy;&amp;iecy;&amp;bcy;&amp;ucy;&amp;scy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381000"/>
            <a:ext cx="4572000" cy="5867399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                                       </a:t>
            </a:r>
            <a:r>
              <a:rPr lang="uk-UA" sz="3600" b="1" dirty="0" smtClean="0">
                <a:solidFill>
                  <a:srgbClr val="7030A0"/>
                </a:solidFill>
              </a:rPr>
              <a:t>Слідкуйте за програмою на кожен день і приймайте участь в конкурсах, турнірах, проектах…</a:t>
            </a:r>
          </a:p>
          <a:p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Відповіді залишайте в скриньці, що знаходиться у вестибюлі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9457" name="Picture 1" descr="http://funforkids.ru/pictures/school21/school21044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443835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&amp;Scy;&amp;mcy;&amp;acy;&amp;jcy;&amp;lcy;&amp;icy;&amp;kcy; &amp;rcy;&amp;acy;&amp;bcy;&amp;ocy;&amp;tcy;&amp;acy;&amp;iecy;&amp;tcy; &amp;ncy;&amp;acy; &amp;kcy;&amp;ocy;&amp;mcy;&amp;pcy;&amp;softcy;&amp;yucy;&amp;tcy;&amp;iecy;&amp;rcy;&amp;iecy;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581399"/>
            <a:ext cx="2971800" cy="2971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4525963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accent6">
                    <a:lumMod val="75000"/>
                  </a:schemeClr>
                </a:solidFill>
              </a:rPr>
              <a:t>На переможців чекають нагороди і дипломи</a:t>
            </a:r>
            <a:endParaRPr 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7652" name="Picture 4" descr="&amp;Kcy;&amp;lcy;&amp;acy;&amp;scy;&amp;scy;&amp;ncy;&amp;ocy;!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819400"/>
            <a:ext cx="3454094" cy="3712348"/>
          </a:xfrm>
          <a:prstGeom prst="rect">
            <a:avLst/>
          </a:prstGeom>
          <a:noFill/>
        </p:spPr>
      </p:pic>
      <p:pic>
        <p:nvPicPr>
          <p:cNvPr id="27656" name="Picture 8" descr="&amp;Scy; &amp;pcy;&amp;ocy;&amp;dcy;&amp;acy;&amp;rcy;&amp;kcy;&amp;ocy;&amp;mcy; &amp;icy; &amp;bcy;&amp;ucy;&amp;kcy;&amp;iecy;&amp;tcy;&amp;ocy;&amp;mcy; &amp;scy;&amp;iecy;&amp;rcy;&amp;dcy;&amp;iecy;&amp;ts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438400"/>
            <a:ext cx="3785118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accent6">
                    <a:lumMod val="75000"/>
                  </a:schemeClr>
                </a:solidFill>
              </a:rPr>
              <a:t>Бажаємо успіхів </a:t>
            </a:r>
            <a:endParaRPr lang="en-US" sz="6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434" name="Picture 2" descr="http://liubavyshka.ru/_ph/168/1/59468383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4343400" cy="4343400"/>
          </a:xfrm>
          <a:prstGeom prst="rect">
            <a:avLst/>
          </a:prstGeom>
          <a:noFill/>
        </p:spPr>
      </p:pic>
      <p:pic>
        <p:nvPicPr>
          <p:cNvPr id="5" name="Picture 2" descr="&amp;Rcy;&amp;iecy;&amp;bcy;&amp;iecy;&amp;ncy;&amp;ocy;&amp;kcy; &amp;vcy; &amp;kcy;&amp;ocy;&amp;scy;&amp;tcy;&amp;yucy;&amp;mcy;&amp;iecy; &amp;zcy;&amp;acy;&amp;tscy;&amp;chcy;&amp;icy;&amp;kcy;&amp;acy; &amp;khcy;&amp;lcy;&amp;ocy;&amp;pcy;&amp;acy;&amp;iecy;&amp;tcy; &amp;vcy; &amp;lcy;&amp;acy;&amp;dcy;&amp;ocy;&amp;shcy;&amp;kcy;&amp;icy;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438400"/>
            <a:ext cx="3733800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0"/>
            <a:ext cx="663213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Декада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математики,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фізики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інформатики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розпочинається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&amp;Ucy;&amp;chcy;&amp;iocy;&amp;ncy;&amp;ycy;&amp;jcy; &amp;chcy;&amp;iecy;&amp;rcy;&amp;vcy;&amp;soft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2209800" cy="2209800"/>
          </a:xfrm>
          <a:prstGeom prst="rect">
            <a:avLst/>
          </a:prstGeom>
          <a:noFill/>
        </p:spPr>
      </p:pic>
      <p:pic>
        <p:nvPicPr>
          <p:cNvPr id="4100" name="Picture 4" descr="http://liubavyshka.ru/_ph/144/1/772441712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2895600"/>
            <a:ext cx="3429000" cy="3429000"/>
          </a:xfrm>
          <a:prstGeom prst="rect">
            <a:avLst/>
          </a:prstGeom>
          <a:noFill/>
        </p:spPr>
      </p:pic>
      <p:pic>
        <p:nvPicPr>
          <p:cNvPr id="4102" name="Picture 6" descr="http://liubavyshka.ru/_ph/144/1/625126598.jpg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1916" y="3296466"/>
            <a:ext cx="3302084" cy="3561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8100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Математика –</a:t>
            </a:r>
          </a:p>
          <a:p>
            <a:pPr algn="ctr"/>
            <a:r>
              <a:rPr lang="ru-RU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цариця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всіх</a:t>
            </a:r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наук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410" name="Picture 2" descr="&amp;Zcy;&amp;lcy;&amp;ocy;&amp;jcy; &amp;shcy;&amp;kcy;&amp;ocy;&amp;lcy;&amp;softcy;&amp;ncy;&amp;ycy;&amp;jcy; &amp;ucy;&amp;chcy;&amp;icy;&amp;tcy;&amp;iecy;&amp;lcy;&amp;soft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6400800" cy="3897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457200"/>
            <a:ext cx="75438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Є в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математиці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щось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таке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що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викликає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людське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захоплення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Ф. </a:t>
            </a:r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Хаусдорф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FF0000"/>
                </a:solidFill>
              </a:rPr>
              <a:t>В програмі декади</a:t>
            </a:r>
            <a:endParaRPr lang="en-US" sz="7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3048000"/>
            <a:ext cx="8839200" cy="3657599"/>
          </a:xfrm>
        </p:spPr>
        <p:txBody>
          <a:bodyPr>
            <a:normAutofit fontScale="92500"/>
          </a:bodyPr>
          <a:lstStyle/>
          <a:p>
            <a:r>
              <a:rPr lang="uk-UA" sz="6600" b="1" dirty="0" smtClean="0">
                <a:solidFill>
                  <a:schemeClr val="tx2">
                    <a:lumMod val="75000"/>
                  </a:schemeClr>
                </a:solidFill>
              </a:rPr>
              <a:t>Конкурс стіннівок -</a:t>
            </a:r>
          </a:p>
          <a:p>
            <a:pPr>
              <a:buNone/>
            </a:pPr>
            <a:r>
              <a:rPr lang="uk-UA" sz="4800" b="1" dirty="0" smtClean="0">
                <a:solidFill>
                  <a:srgbClr val="00B050"/>
                </a:solidFill>
              </a:rPr>
              <a:t>п</a:t>
            </a:r>
            <a:r>
              <a:rPr lang="uk-UA" sz="4800" b="1" dirty="0" smtClean="0">
                <a:solidFill>
                  <a:srgbClr val="00B050"/>
                </a:solidFill>
              </a:rPr>
              <a:t>ереможці визначаються шляхом голосування - вибору номера стіннівки, що сподобалася</a:t>
            </a:r>
            <a:endParaRPr lang="en-US" sz="4800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&amp;Pcy;&amp;rcy;&amp;ocy;&amp;iecy;&amp;kcy;&amp;tcy; &amp;bcy;&amp;ucy;&amp;dcy;&amp;ucy;&amp;shchcy;&amp;iecy;&amp;gcy;&amp;o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09600"/>
            <a:ext cx="3962400" cy="2228853"/>
          </a:xfrm>
          <a:prstGeom prst="rect">
            <a:avLst/>
          </a:prstGeom>
          <a:noFill/>
        </p:spPr>
      </p:pic>
      <p:pic>
        <p:nvPicPr>
          <p:cNvPr id="1028" name="Picture 4" descr="http://liubavyshka.ru/_ph/144/1/262746611.jpg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219201"/>
            <a:ext cx="2362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chemeClr val="accent2">
                    <a:lumMod val="75000"/>
                  </a:schemeClr>
                </a:solidFill>
              </a:rPr>
              <a:t>Конкурси</a:t>
            </a:r>
            <a:endParaRPr lang="en-US" sz="7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</a:rPr>
              <a:t>Вгадай фразу:</a:t>
            </a:r>
          </a:p>
          <a:p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</a:rPr>
              <a:t>Із 19 кубиків скласти фразу за схемою</a:t>
            </a:r>
            <a:endParaRPr lang="en-US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програмі декади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8288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146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31242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37338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3434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=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292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56388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63246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>
            <a:off x="69342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75438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8229600" y="4953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FF0000"/>
                </a:solidFill>
              </a:rPr>
              <a:t>+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14600" y="5715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3200400" y="5715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3886200" y="5715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4495800" y="5715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5105400" y="5715000"/>
            <a:ext cx="457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КОНКУРСИ</a:t>
            </a:r>
          </a:p>
          <a:p>
            <a:r>
              <a:rPr lang="uk-UA" sz="3600" dirty="0" smtClean="0"/>
              <a:t> </a:t>
            </a:r>
            <a:r>
              <a:rPr lang="uk-UA" sz="3600" b="1" dirty="0" err="1" smtClean="0">
                <a:solidFill>
                  <a:srgbClr val="00B050"/>
                </a:solidFill>
              </a:rPr>
              <a:t>“Шерлоків</a:t>
            </a:r>
            <a:r>
              <a:rPr lang="uk-UA" sz="3600" b="1" dirty="0" smtClean="0">
                <a:solidFill>
                  <a:srgbClr val="00B050"/>
                </a:solidFill>
              </a:rPr>
              <a:t> </a:t>
            </a:r>
            <a:r>
              <a:rPr lang="uk-UA" sz="3600" b="1" dirty="0" err="1" smtClean="0">
                <a:solidFill>
                  <a:srgbClr val="00B050"/>
                </a:solidFill>
              </a:rPr>
              <a:t>Холмсів”</a:t>
            </a:r>
            <a:endParaRPr lang="uk-UA" sz="3600" b="1" dirty="0" smtClean="0">
              <a:solidFill>
                <a:srgbClr val="00B050"/>
              </a:solidFill>
            </a:endParaRPr>
          </a:p>
          <a:p>
            <a:r>
              <a:rPr lang="uk-UA" sz="3600" b="1" dirty="0" err="1" smtClean="0"/>
              <a:t>“Розгадай</a:t>
            </a:r>
            <a:r>
              <a:rPr lang="uk-UA" sz="3600" b="1" dirty="0" smtClean="0"/>
              <a:t> </a:t>
            </a:r>
            <a:r>
              <a:rPr lang="uk-UA" sz="3600" b="1" dirty="0" err="1" smtClean="0"/>
              <a:t>чайнворд”</a:t>
            </a:r>
            <a:endParaRPr lang="uk-UA" sz="3600" b="1" dirty="0" smtClean="0"/>
          </a:p>
          <a:p>
            <a:r>
              <a:rPr lang="uk-UA" sz="3600" b="1" dirty="0" err="1" smtClean="0">
                <a:solidFill>
                  <a:srgbClr val="00B050"/>
                </a:solidFill>
              </a:rPr>
              <a:t>“Розгадай</a:t>
            </a:r>
            <a:r>
              <a:rPr lang="uk-UA" sz="3600" b="1" dirty="0" smtClean="0">
                <a:solidFill>
                  <a:srgbClr val="00B050"/>
                </a:solidFill>
              </a:rPr>
              <a:t> </a:t>
            </a:r>
            <a:r>
              <a:rPr lang="uk-UA" sz="3600" b="1" dirty="0" err="1" smtClean="0">
                <a:solidFill>
                  <a:srgbClr val="00B050"/>
                </a:solidFill>
              </a:rPr>
              <a:t>ребус”</a:t>
            </a:r>
            <a:endParaRPr lang="uk-UA" sz="3600" b="1" dirty="0" smtClean="0">
              <a:solidFill>
                <a:srgbClr val="00B050"/>
              </a:solidFill>
            </a:endParaRPr>
          </a:p>
          <a:p>
            <a:r>
              <a:rPr lang="uk-UA" sz="3600" b="1" dirty="0" smtClean="0"/>
              <a:t>Віршів, </a:t>
            </a:r>
            <a:r>
              <a:rPr lang="uk-UA" sz="3600" b="1" dirty="0" err="1" smtClean="0"/>
              <a:t>прислів</a:t>
            </a:r>
            <a:r>
              <a:rPr lang="en-US" sz="3600" b="1" dirty="0" smtClean="0"/>
              <a:t>’</a:t>
            </a:r>
            <a:r>
              <a:rPr lang="uk-UA" sz="3600" b="1" dirty="0" smtClean="0"/>
              <a:t>їв, малюнків про математику, фізику, інформатику</a:t>
            </a:r>
          </a:p>
          <a:p>
            <a:endParaRPr lang="en-US" sz="3600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програмі декади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1506" name="Picture 2" descr="&amp;Ucy;&amp;chcy;&amp;iecy;&amp;ncy;&amp;icy;&amp;kcy;&amp;icy; &amp;zcy;&amp;acy; &amp;pcy;&amp;acy;&amp;rcy;&amp;tcy;&amp;ocy;&amp;jcy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600200"/>
            <a:ext cx="3365496" cy="2019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 err="1" smtClean="0">
                <a:solidFill>
                  <a:srgbClr val="0070C0"/>
                </a:solidFill>
              </a:rPr>
              <a:t>Відеозал</a:t>
            </a:r>
            <a:r>
              <a:rPr lang="uk-UA" sz="3600" b="1" dirty="0" smtClean="0">
                <a:solidFill>
                  <a:srgbClr val="0070C0"/>
                </a:solidFill>
              </a:rPr>
              <a:t> </a:t>
            </a:r>
            <a:r>
              <a:rPr lang="uk-UA" sz="3600" b="1" dirty="0" err="1" smtClean="0">
                <a:solidFill>
                  <a:srgbClr val="0070C0"/>
                </a:solidFill>
              </a:rPr>
              <a:t>“Арихметика”</a:t>
            </a:r>
            <a:endParaRPr lang="uk-UA" sz="3600" b="1" dirty="0" smtClean="0">
              <a:solidFill>
                <a:srgbClr val="0070C0"/>
              </a:solidFill>
            </a:endParaRPr>
          </a:p>
          <a:p>
            <a:r>
              <a:rPr lang="uk-UA" sz="3600" b="1" dirty="0" smtClean="0">
                <a:solidFill>
                  <a:srgbClr val="0070C0"/>
                </a:solidFill>
              </a:rPr>
              <a:t>Математичні фокуси</a:t>
            </a:r>
          </a:p>
          <a:p>
            <a:r>
              <a:rPr lang="uk-UA" sz="3600" b="1" dirty="0" err="1" smtClean="0">
                <a:solidFill>
                  <a:srgbClr val="0070C0"/>
                </a:solidFill>
              </a:rPr>
              <a:t>Цікавинки</a:t>
            </a:r>
            <a:r>
              <a:rPr lang="uk-UA" sz="3600" b="1" dirty="0" smtClean="0">
                <a:solidFill>
                  <a:srgbClr val="0070C0"/>
                </a:solidFill>
              </a:rPr>
              <a:t> фізики</a:t>
            </a:r>
          </a:p>
          <a:p>
            <a:r>
              <a:rPr lang="uk-UA" sz="3600" b="1" dirty="0" smtClean="0">
                <a:solidFill>
                  <a:srgbClr val="0070C0"/>
                </a:solidFill>
              </a:rPr>
              <a:t>Виїзна агітбригада</a:t>
            </a:r>
            <a:br>
              <a:rPr lang="uk-UA" sz="3600" b="1" dirty="0" smtClean="0">
                <a:solidFill>
                  <a:srgbClr val="0070C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 з повідомленнями </a:t>
            </a:r>
            <a:br>
              <a:rPr lang="uk-UA" sz="3600" b="1" dirty="0" smtClean="0">
                <a:solidFill>
                  <a:srgbClr val="0070C0"/>
                </a:solidFill>
              </a:rPr>
            </a:br>
            <a:r>
              <a:rPr lang="uk-UA" sz="3600" b="1" dirty="0" smtClean="0">
                <a:solidFill>
                  <a:srgbClr val="0070C0"/>
                </a:solidFill>
              </a:rPr>
              <a:t>про життя видатних людей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програмі декади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84" name="Picture 4" descr="http://liubavyshka.ru/_ph/144/1/721383100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371600"/>
            <a:ext cx="3695700" cy="4434844"/>
          </a:xfrm>
          <a:prstGeom prst="rect">
            <a:avLst/>
          </a:prstGeom>
          <a:noFill/>
        </p:spPr>
      </p:pic>
      <p:pic>
        <p:nvPicPr>
          <p:cNvPr id="7" name="Picture 2" descr="&amp;Scy;&amp;lcy;&amp;ocy;&amp;zhcy;&amp;ncy;&amp;acy;&amp;yacy; &amp;fcy;&amp;ocy;&amp;rcy;&amp;mcy;&amp;ucy;&amp;lcy;&amp;a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181600"/>
            <a:ext cx="21336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liubavyshka.ru/_ph/168/1/59468383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971800" cy="29718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Турнір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комп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ютерних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гравців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Турнір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“Самий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кмітливий”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Гра </a:t>
            </a:r>
            <a:r>
              <a:rPr lang="uk-UA" b="1" dirty="0" err="1" smtClean="0">
                <a:solidFill>
                  <a:schemeClr val="accent6">
                    <a:lumMod val="75000"/>
                  </a:schemeClr>
                </a:solidFill>
              </a:rPr>
              <a:t>“Хрестики-нулики”</a:t>
            </a:r>
            <a:endParaRPr lang="uk-UA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Бюро добрих послуг – </a:t>
            </a:r>
          </a:p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прийоми швидкої лічби</a:t>
            </a:r>
          </a:p>
          <a:p>
            <a:endParaRPr lang="en-US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програмі декади</a:t>
            </a:r>
            <a:endParaRPr kumimoji="0" lang="en-US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6628" name="Picture 4" descr="&amp;Rcy;&amp;iecy;&amp;shcy;&amp;iecy;&amp;ncy;&amp;icy;&amp;iecy; &amp;zcy;&amp;acy;&amp;dcy;&amp;acy;&amp;chcy;&amp;icy;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365810"/>
            <a:ext cx="3810000" cy="2241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Экран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Слайд 1</vt:lpstr>
      <vt:lpstr>Слайд 2</vt:lpstr>
      <vt:lpstr>Слайд 3</vt:lpstr>
      <vt:lpstr>Слайд 4</vt:lpstr>
      <vt:lpstr>В програмі декади</vt:lpstr>
      <vt:lpstr>Конкурси</vt:lpstr>
      <vt:lpstr>В програмі декади</vt:lpstr>
      <vt:lpstr>В програмі декади</vt:lpstr>
      <vt:lpstr>В програмі декади</vt:lpstr>
      <vt:lpstr>В програмі декади</vt:lpstr>
      <vt:lpstr>Розгадай ребуси</vt:lpstr>
      <vt:lpstr>Ребус № 1</vt:lpstr>
      <vt:lpstr>Ребус № 2</vt:lpstr>
      <vt:lpstr>Ребус № 3</vt:lpstr>
      <vt:lpstr>Слайд 15</vt:lpstr>
      <vt:lpstr>Слайд 16</vt:lpstr>
      <vt:lpstr>Бажаємо успіхів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1</cp:revision>
  <dcterms:created xsi:type="dcterms:W3CDTF">2006-08-16T00:00:00Z</dcterms:created>
  <dcterms:modified xsi:type="dcterms:W3CDTF">2014-02-03T00:25:33Z</dcterms:modified>
</cp:coreProperties>
</file>